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7" r:id="rId6"/>
    <p:sldId id="268" r:id="rId7"/>
    <p:sldId id="269" r:id="rId8"/>
    <p:sldId id="270" r:id="rId9"/>
    <p:sldId id="279" r:id="rId10"/>
    <p:sldId id="280" r:id="rId11"/>
    <p:sldId id="281" r:id="rId12"/>
    <p:sldId id="271" r:id="rId13"/>
    <p:sldId id="282" r:id="rId14"/>
    <p:sldId id="272" r:id="rId15"/>
    <p:sldId id="275" r:id="rId1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6B"/>
    <a:srgbClr val="B44E97"/>
    <a:srgbClr val="007BC4"/>
    <a:srgbClr val="6EAA38"/>
    <a:srgbClr val="ED7D31"/>
    <a:srgbClr val="F4B183"/>
    <a:srgbClr val="005788"/>
    <a:srgbClr val="DF3A24"/>
    <a:srgbClr val="B78EAC"/>
    <a:srgbClr val="005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6247" autoAdjust="0"/>
  </p:normalViewPr>
  <p:slideViewPr>
    <p:cSldViewPr>
      <p:cViewPr varScale="1">
        <p:scale>
          <a:sx n="111" d="100"/>
          <a:sy n="111" d="100"/>
        </p:scale>
        <p:origin x="82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4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21/01/2026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21/01/2026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l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2CB706-2E5B-7028-D579-E3A377DC3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4102"/>
            <a:ext cx="12194781" cy="6861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A6BEB6-E7DB-454A-A081-D70BCCC7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71165"/>
            <a:ext cx="8568952" cy="25458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4711B5-57C9-EA46-BDF0-7361AE945A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0" y="3861048"/>
            <a:ext cx="8568952" cy="1181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84037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rple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16F92-3381-B724-1660-C4EF0A389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75"/>
            <a:ext cx="12194783" cy="6861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F12E99-C910-7948-936F-0E4577D1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71165"/>
            <a:ext cx="8568952" cy="25458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68E11D-C655-8940-B00E-F36BE7B5BD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0" y="3861048"/>
            <a:ext cx="8568952" cy="1181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249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803879"/>
            <a:ext cx="12192000" cy="116632"/>
          </a:xfrm>
          <a:prstGeom prst="rect">
            <a:avLst/>
          </a:prstGeom>
          <a:solidFill>
            <a:srgbClr val="A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1207882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rgbClr val="7F376A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54" y="1975899"/>
            <a:ext cx="11617291" cy="47413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390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36872-4595-CEA6-61C2-3D1D3634E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4102"/>
            <a:ext cx="12194779" cy="68612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738095-B8FF-25C6-D0F6-93CC17DC5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980728"/>
            <a:ext cx="3709702" cy="293990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97FA24-3B51-FE71-72B0-1039711B8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56" y="3944563"/>
            <a:ext cx="3714368" cy="26342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BCB944-2D4D-870B-BC2D-2580FACDD8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7888" y="836712"/>
            <a:ext cx="7104112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688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een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61C37-024D-452F-24F1-DBB88D8D2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75"/>
            <a:ext cx="12194783" cy="6861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6B2CF4-145B-124F-BF61-55FA4CB0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71165"/>
            <a:ext cx="8568952" cy="25458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CA3A46-EF9B-1B4B-8506-DDAC74753B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0" y="3861048"/>
            <a:ext cx="8568952" cy="1181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22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AD0C07-04B6-BB49-8377-5BDE775DB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808072"/>
            <a:ext cx="12192000" cy="116632"/>
          </a:xfrm>
          <a:prstGeom prst="rect">
            <a:avLst/>
          </a:prstGeom>
          <a:solidFill>
            <a:srgbClr val="3D6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D691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E994C-B99C-884E-A6A4-814BACBC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1188768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rgbClr val="3D691E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192353-CEB0-F248-A058-725FB3A8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955989"/>
            <a:ext cx="11617291" cy="4752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89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C04F8-407A-917D-C2FA-525E472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4102"/>
            <a:ext cx="12194779" cy="68612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316DBE-9901-B11D-A533-56D692FFF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980728"/>
            <a:ext cx="3709702" cy="293990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0698D3-7764-175A-65D3-9A8BBEF1D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56" y="3944563"/>
            <a:ext cx="3714368" cy="26342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C6DD2C-23A3-8F3E-FE87-D4EF0595D0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7888" y="836712"/>
            <a:ext cx="7104112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275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S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r MSD Values: People are at the heart of what we do. The four values are: Manaaki: We care about the wellbeing and success of people, Whānau: We are inclusive and build belonging, Mahi tahi: We work together, making a difference for communities, Tika me te pono: We do the right thing, with integrity.">
            <a:extLst>
              <a:ext uri="{FF2B5EF4-FFF2-40B4-BE49-F238E27FC236}">
                <a16:creationId xmlns:a16="http://schemas.microsoft.com/office/drawing/2014/main" id="{1D8F3631-C61F-EF49-AF04-E35A3B988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563"/>
            <a:ext cx="12192000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 Pae Tawhiti Strategic Shi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 Pae Tawhitii - Our Future. The three strategic shifts are: Mana manaaki: A positive experience everytime, Kotahitanga: Partnering for greater impact, and Kia takatū tātou: Supporting long-term social and economic development.">
            <a:extLst>
              <a:ext uri="{FF2B5EF4-FFF2-40B4-BE49-F238E27FC236}">
                <a16:creationId xmlns:a16="http://schemas.microsoft.com/office/drawing/2014/main" id="{D2361C37-024D-452F-24F1-DBB88D8D2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850"/>
            <a:ext cx="12194782" cy="6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SD's 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D's purpose: Manaaki Tangata, Manaaki Whānau. We help New Zealanders to be safe, strong and independent.">
            <a:extLst>
              <a:ext uri="{FF2B5EF4-FFF2-40B4-BE49-F238E27FC236}">
                <a16:creationId xmlns:a16="http://schemas.microsoft.com/office/drawing/2014/main" id="{18391093-BC07-F93B-B061-214C8F36B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07"/>
            <a:ext cx="12194781" cy="68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al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646274-CAA0-B947-8782-AE8D2AA7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5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1159740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accent3">
                    <a:lumMod val="75000"/>
                  </a:schemeClr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715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3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1D1D5C-B0C6-8BA0-A6ED-EB2B4F689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4102"/>
            <a:ext cx="12194781" cy="68612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980728"/>
            <a:ext cx="3709702" cy="293990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56" y="3944563"/>
            <a:ext cx="3714368" cy="26342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7888" y="836712"/>
            <a:ext cx="7104112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855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AF203-3308-6173-AD2C-65A8F7962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102"/>
            <a:ext cx="12194783" cy="68612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F61225-5316-0E4B-A155-6D7C8891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71165"/>
            <a:ext cx="8568952" cy="25458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9DF087-9AE0-E34C-ABA4-2B45C685A9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0" y="3861048"/>
            <a:ext cx="8568952" cy="1181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75426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68752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1159740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accent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715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99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BC266-F1CA-5A31-3D8C-15A8F7A4B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4102"/>
            <a:ext cx="12194781" cy="68612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711078-686A-2335-C017-A51A2EE5C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980728"/>
            <a:ext cx="3709702" cy="293990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2E1218-75F8-3ABD-A99A-B3754BC5B1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0556" y="3944563"/>
            <a:ext cx="3714368" cy="26342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  <a:endParaRPr lang="en-N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2EEB85-A0BF-F802-4311-D35E4BB3EB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7888" y="836712"/>
            <a:ext cx="7104112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8533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ange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8201B4-A689-C520-069E-070B20036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4102"/>
            <a:ext cx="12194781" cy="6861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B66866-6A0C-6740-9B9C-28BBDA80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71165"/>
            <a:ext cx="8568952" cy="25458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698112-F920-7E4E-9728-87C59C9CE2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0" y="3861048"/>
            <a:ext cx="8568952" cy="1181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355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808071"/>
            <a:ext cx="12192000" cy="116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1159740"/>
            <a:ext cx="11617291" cy="738586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chemeClr val="accent2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1994432"/>
            <a:ext cx="11617291" cy="4779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162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rang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B187F-8135-9850-DFF5-A0782D3BB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4102"/>
            <a:ext cx="12194779" cy="68612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057E8A4-ADEE-01C1-8D8D-2F8413F95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980728"/>
            <a:ext cx="3709702" cy="2939900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000" b="1" i="0">
                <a:solidFill>
                  <a:schemeClr val="bg1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A788AD-CAB6-0E99-D852-BF72ACFA4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56" y="3944563"/>
            <a:ext cx="3714368" cy="26342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179219-F8CA-9A68-9C02-F9D53E4759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7888" y="836712"/>
            <a:ext cx="7104112" cy="602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97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920536" y="332656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1A6F2-CB72-FD5F-9986-D8EFB548D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644"/>
            <a:ext cx="234705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0" r:id="rId2"/>
    <p:sldLayoutId id="2147483705" r:id="rId3"/>
    <p:sldLayoutId id="2147483695" r:id="rId4"/>
    <p:sldLayoutId id="2147483669" r:id="rId5"/>
    <p:sldLayoutId id="2147483662" r:id="rId6"/>
    <p:sldLayoutId id="2147483696" r:id="rId7"/>
    <p:sldLayoutId id="2147483668" r:id="rId8"/>
    <p:sldLayoutId id="2147483689" r:id="rId9"/>
    <p:sldLayoutId id="2147483697" r:id="rId10"/>
    <p:sldLayoutId id="2147483667" r:id="rId11"/>
    <p:sldLayoutId id="2147483687" r:id="rId12"/>
    <p:sldLayoutId id="2147483698" r:id="rId13"/>
    <p:sldLayoutId id="2147483692" r:id="rId14"/>
    <p:sldLayoutId id="2147483688" r:id="rId15"/>
    <p:sldLayoutId id="2147483703" r:id="rId16"/>
    <p:sldLayoutId id="2147483704" r:id="rId17"/>
    <p:sldLayoutId id="214748367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tions.msd.govt.nz/" TargetMode="External"/><Relationship Id="rId2" Type="http://schemas.openxmlformats.org/officeDocument/2006/relationships/hyperlink" Target="mailto:CAPsubmissions@msd.govt.n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d.govt.nz/about-msd-and-our-work/publications-resources/consultations/carers-strategy-action-plan/draft-carers-strategy-action-plan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3A55-01DD-094F-AE73-19641F20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444098"/>
            <a:ext cx="6624736" cy="1969803"/>
          </a:xfrm>
        </p:spPr>
        <p:txBody>
          <a:bodyPr/>
          <a:lstStyle/>
          <a:p>
            <a:pPr algn="ctr"/>
            <a:r>
              <a:rPr lang="en-US" sz="5400" dirty="0"/>
              <a:t>Draft Carers’ Strategy Action Plan Engagement</a:t>
            </a:r>
          </a:p>
        </p:txBody>
      </p:sp>
    </p:spTree>
    <p:extLst>
      <p:ext uri="{BB962C8B-B14F-4D97-AF65-F5344CB8AC3E}">
        <p14:creationId xmlns:p14="http://schemas.microsoft.com/office/powerpoint/2010/main" val="118562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B0EF-6282-943E-0894-436EA535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159740"/>
            <a:ext cx="9721080" cy="648072"/>
          </a:xfrm>
        </p:spPr>
        <p:txBody>
          <a:bodyPr/>
          <a:lstStyle/>
          <a:p>
            <a:r>
              <a:rPr lang="en-NZ" dirty="0"/>
              <a:t>Ways to have your 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EFF5-169E-F89B-C792-BCA5C88E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916832"/>
            <a:ext cx="11617291" cy="4787524"/>
          </a:xfrm>
        </p:spPr>
        <p:txBody>
          <a:bodyPr/>
          <a:lstStyle/>
          <a:p>
            <a:r>
              <a:rPr lang="en-NZ" sz="2400" dirty="0"/>
              <a:t>We will feedback to the Ministry based on your comments today</a:t>
            </a:r>
          </a:p>
          <a:p>
            <a:r>
              <a:rPr lang="en-NZ" sz="2400" dirty="0"/>
              <a:t>You can make your own Submission and email it to </a:t>
            </a:r>
            <a:r>
              <a:rPr lang="en-NZ" sz="2400" dirty="0">
                <a:hlinkClick r:id="rId2"/>
              </a:rPr>
              <a:t>CAPsubmissions@msd.govt.nz</a:t>
            </a:r>
            <a:endParaRPr lang="en-NZ" sz="2400" dirty="0"/>
          </a:p>
          <a:p>
            <a:r>
              <a:rPr lang="en-NZ" sz="2400" dirty="0"/>
              <a:t>You can complete a Survey </a:t>
            </a:r>
            <a:r>
              <a:rPr lang="en-NZ" sz="2400" dirty="0">
                <a:hlinkClick r:id="rId3"/>
              </a:rPr>
              <a:t>https://consultations.msd.govt.nz/</a:t>
            </a:r>
            <a:r>
              <a:rPr lang="en-NZ" sz="2400" dirty="0"/>
              <a:t> </a:t>
            </a:r>
          </a:p>
          <a:p>
            <a:r>
              <a:rPr lang="en-NZ" sz="2400" dirty="0"/>
              <a:t>Find out more at:</a:t>
            </a:r>
          </a:p>
          <a:p>
            <a:pPr marL="800100" lvl="2" indent="0">
              <a:buNone/>
            </a:pPr>
            <a:r>
              <a:rPr lang="en-NZ" dirty="0">
                <a:hlinkClick r:id="rId4"/>
              </a:rPr>
              <a:t>https://www.msd.govt.nz/about-msd-and-our-work/publications-resources/consultations/carers-strategy-action-plan/draft-carers-strategy-action-plan.html</a:t>
            </a:r>
            <a:r>
              <a:rPr lang="en-NZ" dirty="0"/>
              <a:t> (or simply type ‘draft carers strategy action plan’ into your search engine and select the MSD page)</a:t>
            </a:r>
          </a:p>
        </p:txBody>
      </p:sp>
    </p:spTree>
    <p:extLst>
      <p:ext uri="{BB962C8B-B14F-4D97-AF65-F5344CB8AC3E}">
        <p14:creationId xmlns:p14="http://schemas.microsoft.com/office/powerpoint/2010/main" val="368757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81AB5-3467-9BD5-5525-76EBDCF3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02" y="1124744"/>
            <a:ext cx="7488832" cy="746013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21F6B"/>
                </a:solidFill>
              </a:rPr>
              <a:t>What’s next?</a:t>
            </a:r>
            <a:endParaRPr lang="en-US" dirty="0">
              <a:solidFill>
                <a:srgbClr val="121F6B"/>
              </a:solidFill>
            </a:endParaRPr>
          </a:p>
        </p:txBody>
      </p:sp>
      <p:sp>
        <p:nvSpPr>
          <p:cNvPr id="5" name="Forme libre 9">
            <a:extLst>
              <a:ext uri="{FF2B5EF4-FFF2-40B4-BE49-F238E27FC236}">
                <a16:creationId xmlns:a16="http://schemas.microsoft.com/office/drawing/2014/main" id="{BF9C530F-6AF0-5B06-1664-C6B8839AD321}"/>
              </a:ext>
            </a:extLst>
          </p:cNvPr>
          <p:cNvSpPr/>
          <p:nvPr/>
        </p:nvSpPr>
        <p:spPr>
          <a:xfrm>
            <a:off x="626068" y="2267362"/>
            <a:ext cx="3340169" cy="1651192"/>
          </a:xfrm>
          <a:custGeom>
            <a:avLst/>
            <a:gdLst>
              <a:gd name="connsiteX0" fmla="*/ 1936029 w 1936028"/>
              <a:gd name="connsiteY0" fmla="*/ 0 h 893625"/>
              <a:gd name="connsiteX1" fmla="*/ 929797 w 1936028"/>
              <a:gd name="connsiteY1" fmla="*/ 0 h 893625"/>
              <a:gd name="connsiteX2" fmla="*/ 567410 w 1936028"/>
              <a:gd name="connsiteY2" fmla="*/ 175458 h 893625"/>
              <a:gd name="connsiteX3" fmla="*/ 0 w 1936028"/>
              <a:gd name="connsiteY3" fmla="*/ 893625 h 893625"/>
              <a:gd name="connsiteX4" fmla="*/ 1229988 w 1936028"/>
              <a:gd name="connsiteY4" fmla="*/ 893625 h 893625"/>
              <a:gd name="connsiteX5" fmla="*/ 1936029 w 1936028"/>
              <a:gd name="connsiteY5" fmla="*/ 0 h 8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028" h="893625">
                <a:moveTo>
                  <a:pt x="1936029" y="0"/>
                </a:moveTo>
                <a:lnTo>
                  <a:pt x="929797" y="0"/>
                </a:lnTo>
                <a:cubicBezTo>
                  <a:pt x="788470" y="0"/>
                  <a:pt x="654934" y="64729"/>
                  <a:pt x="567410" y="175458"/>
                </a:cubicBezTo>
                <a:lnTo>
                  <a:pt x="0" y="893625"/>
                </a:lnTo>
                <a:lnTo>
                  <a:pt x="1229988" y="893625"/>
                </a:lnTo>
                <a:lnTo>
                  <a:pt x="1936029" y="0"/>
                </a:lnTo>
                <a:close/>
              </a:path>
            </a:pathLst>
          </a:custGeom>
          <a:solidFill>
            <a:srgbClr val="6EAA38"/>
          </a:solidFill>
          <a:ln w="1498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 dirty="0"/>
          </a:p>
        </p:txBody>
      </p:sp>
      <p:sp>
        <p:nvSpPr>
          <p:cNvPr id="6" name="Forme libre 10">
            <a:extLst>
              <a:ext uri="{FF2B5EF4-FFF2-40B4-BE49-F238E27FC236}">
                <a16:creationId xmlns:a16="http://schemas.microsoft.com/office/drawing/2014/main" id="{EAFCD3A3-E326-C358-8112-B702C73ABDC1}"/>
              </a:ext>
            </a:extLst>
          </p:cNvPr>
          <p:cNvSpPr/>
          <p:nvPr/>
        </p:nvSpPr>
        <p:spPr>
          <a:xfrm>
            <a:off x="2141259" y="2178842"/>
            <a:ext cx="3167788" cy="1739712"/>
          </a:xfrm>
          <a:custGeom>
            <a:avLst/>
            <a:gdLst>
              <a:gd name="connsiteX0" fmla="*/ 2200851 w 2200851"/>
              <a:gd name="connsiteY0" fmla="*/ 150 h 1117181"/>
              <a:gd name="connsiteX1" fmla="*/ 1106347 w 2200851"/>
              <a:gd name="connsiteY1" fmla="*/ 150 h 1117181"/>
              <a:gd name="connsiteX2" fmla="*/ 743958 w 2200851"/>
              <a:gd name="connsiteY2" fmla="*/ 175608 h 1117181"/>
              <a:gd name="connsiteX3" fmla="*/ 0 w 2200851"/>
              <a:gd name="connsiteY3" fmla="*/ 1117182 h 1117181"/>
              <a:gd name="connsiteX4" fmla="*/ 1318114 w 2200851"/>
              <a:gd name="connsiteY4" fmla="*/ 1117182 h 1117181"/>
              <a:gd name="connsiteX5" fmla="*/ 2200703 w 2200851"/>
              <a:gd name="connsiteY5" fmla="*/ 0 h 111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851" h="1117181">
                <a:moveTo>
                  <a:pt x="2200851" y="150"/>
                </a:moveTo>
                <a:lnTo>
                  <a:pt x="1106347" y="150"/>
                </a:lnTo>
                <a:cubicBezTo>
                  <a:pt x="965018" y="150"/>
                  <a:pt x="831482" y="64880"/>
                  <a:pt x="743958" y="175608"/>
                </a:cubicBezTo>
                <a:lnTo>
                  <a:pt x="0" y="1117182"/>
                </a:lnTo>
                <a:lnTo>
                  <a:pt x="1318114" y="1117182"/>
                </a:lnTo>
                <a:lnTo>
                  <a:pt x="2200703" y="0"/>
                </a:lnTo>
                <a:close/>
              </a:path>
            </a:pathLst>
          </a:custGeom>
          <a:solidFill>
            <a:srgbClr val="007BC4"/>
          </a:solidFill>
          <a:ln w="1498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7" name="Forme libre 11">
            <a:extLst>
              <a:ext uri="{FF2B5EF4-FFF2-40B4-BE49-F238E27FC236}">
                <a16:creationId xmlns:a16="http://schemas.microsoft.com/office/drawing/2014/main" id="{D79B399B-FF03-DFF9-DC53-12F7764357DD}"/>
              </a:ext>
            </a:extLst>
          </p:cNvPr>
          <p:cNvSpPr/>
          <p:nvPr/>
        </p:nvSpPr>
        <p:spPr>
          <a:xfrm>
            <a:off x="3551787" y="2062611"/>
            <a:ext cx="3495323" cy="1855943"/>
          </a:xfrm>
          <a:custGeom>
            <a:avLst/>
            <a:gdLst>
              <a:gd name="connsiteX0" fmla="*/ 2566086 w 2566085"/>
              <a:gd name="connsiteY0" fmla="*/ 150 h 1428840"/>
              <a:gd name="connsiteX1" fmla="*/ 1383458 w 2566085"/>
              <a:gd name="connsiteY1" fmla="*/ 150 h 1428840"/>
              <a:gd name="connsiteX2" fmla="*/ 1021069 w 2566085"/>
              <a:gd name="connsiteY2" fmla="*/ 175608 h 1428840"/>
              <a:gd name="connsiteX3" fmla="*/ 0 w 2566085"/>
              <a:gd name="connsiteY3" fmla="*/ 1428841 h 1428840"/>
              <a:gd name="connsiteX4" fmla="*/ 1406386 w 2566085"/>
              <a:gd name="connsiteY4" fmla="*/ 1428841 h 1428840"/>
              <a:gd name="connsiteX5" fmla="*/ 2566086 w 2566085"/>
              <a:gd name="connsiteY5" fmla="*/ 0 h 142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85" h="1428840">
                <a:moveTo>
                  <a:pt x="2566086" y="150"/>
                </a:moveTo>
                <a:lnTo>
                  <a:pt x="1383458" y="150"/>
                </a:lnTo>
                <a:cubicBezTo>
                  <a:pt x="1242129" y="150"/>
                  <a:pt x="1108593" y="64879"/>
                  <a:pt x="1021069" y="175608"/>
                </a:cubicBezTo>
                <a:lnTo>
                  <a:pt x="0" y="1428841"/>
                </a:lnTo>
                <a:lnTo>
                  <a:pt x="1406386" y="1428841"/>
                </a:lnTo>
                <a:lnTo>
                  <a:pt x="2566086" y="0"/>
                </a:lnTo>
                <a:close/>
              </a:path>
            </a:pathLst>
          </a:custGeom>
          <a:solidFill>
            <a:srgbClr val="B44E97"/>
          </a:solidFill>
          <a:ln w="1498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04DE9F6D-6B01-FAC6-3471-FE51211E45E3}"/>
              </a:ext>
            </a:extLst>
          </p:cNvPr>
          <p:cNvSpPr/>
          <p:nvPr/>
        </p:nvSpPr>
        <p:spPr>
          <a:xfrm>
            <a:off x="5508085" y="1401944"/>
            <a:ext cx="4211561" cy="3076752"/>
          </a:xfrm>
          <a:custGeom>
            <a:avLst/>
            <a:gdLst>
              <a:gd name="connsiteX0" fmla="*/ 3122408 w 3122557"/>
              <a:gd name="connsiteY0" fmla="*/ 1238099 h 2476048"/>
              <a:gd name="connsiteX1" fmla="*/ 2033297 w 3122557"/>
              <a:gd name="connsiteY1" fmla="*/ 0 h 2476048"/>
              <a:gd name="connsiteX2" fmla="*/ 2033297 w 3122557"/>
              <a:gd name="connsiteY2" fmla="*/ 382833 h 2476048"/>
              <a:gd name="connsiteX3" fmla="*/ 1554909 w 3122557"/>
              <a:gd name="connsiteY3" fmla="*/ 382833 h 2476048"/>
              <a:gd name="connsiteX4" fmla="*/ 1192522 w 3122557"/>
              <a:gd name="connsiteY4" fmla="*/ 558291 h 2476048"/>
              <a:gd name="connsiteX5" fmla="*/ 0 w 3122557"/>
              <a:gd name="connsiteY5" fmla="*/ 2057556 h 2476048"/>
              <a:gd name="connsiteX6" fmla="*/ 2033447 w 3122557"/>
              <a:gd name="connsiteY6" fmla="*/ 2057556 h 2476048"/>
              <a:gd name="connsiteX7" fmla="*/ 2033447 w 3122557"/>
              <a:gd name="connsiteY7" fmla="*/ 2476049 h 2476048"/>
              <a:gd name="connsiteX8" fmla="*/ 3122558 w 3122557"/>
              <a:gd name="connsiteY8" fmla="*/ 1237949 h 247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2557" h="2476048">
                <a:moveTo>
                  <a:pt x="3122408" y="1238099"/>
                </a:moveTo>
                <a:lnTo>
                  <a:pt x="2033297" y="0"/>
                </a:lnTo>
                <a:lnTo>
                  <a:pt x="2033297" y="382833"/>
                </a:lnTo>
                <a:lnTo>
                  <a:pt x="1554909" y="382833"/>
                </a:lnTo>
                <a:cubicBezTo>
                  <a:pt x="1413582" y="382833"/>
                  <a:pt x="1280046" y="447562"/>
                  <a:pt x="1192522" y="558291"/>
                </a:cubicBezTo>
                <a:lnTo>
                  <a:pt x="0" y="2057556"/>
                </a:lnTo>
                <a:lnTo>
                  <a:pt x="2033447" y="2057556"/>
                </a:lnTo>
                <a:lnTo>
                  <a:pt x="2033447" y="2476049"/>
                </a:lnTo>
                <a:lnTo>
                  <a:pt x="3122558" y="1237949"/>
                </a:lnTo>
                <a:close/>
              </a:path>
            </a:pathLst>
          </a:custGeom>
          <a:solidFill>
            <a:srgbClr val="121F6B"/>
          </a:solidFill>
          <a:ln w="1498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 dirty="0"/>
          </a:p>
        </p:txBody>
      </p:sp>
      <p:pic>
        <p:nvPicPr>
          <p:cNvPr id="13" name="Graphic 12" descr="Bullseye with solid fill">
            <a:extLst>
              <a:ext uri="{FF2B5EF4-FFF2-40B4-BE49-F238E27FC236}">
                <a16:creationId xmlns:a16="http://schemas.microsoft.com/office/drawing/2014/main" id="{9A1F288F-0765-381E-3358-CD69953B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9759" y="2804157"/>
            <a:ext cx="848655" cy="848655"/>
          </a:xfrm>
          <a:prstGeom prst="rect">
            <a:avLst/>
          </a:prstGeom>
        </p:spPr>
      </p:pic>
      <p:pic>
        <p:nvPicPr>
          <p:cNvPr id="16" name="Graphic 15" descr="Lightbulb with solid fill">
            <a:extLst>
              <a:ext uri="{FF2B5EF4-FFF2-40B4-BE49-F238E27FC236}">
                <a16:creationId xmlns:a16="http://schemas.microsoft.com/office/drawing/2014/main" id="{2E83E36F-F4B2-CA79-EAB8-78FCD8B45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4976" y="2802249"/>
            <a:ext cx="850563" cy="8505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E7F7E-0E34-8A44-40D6-B1EC7A13CC41}"/>
              </a:ext>
            </a:extLst>
          </p:cNvPr>
          <p:cNvGrpSpPr/>
          <p:nvPr/>
        </p:nvGrpSpPr>
        <p:grpSpPr>
          <a:xfrm>
            <a:off x="551384" y="4164160"/>
            <a:ext cx="1319918" cy="1290868"/>
            <a:chOff x="1201453" y="3927242"/>
            <a:chExt cx="1554480" cy="1804844"/>
          </a:xfrm>
        </p:grpSpPr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D7440453-01DF-A252-9D94-E84BF240BC01}"/>
                </a:ext>
              </a:extLst>
            </p:cNvPr>
            <p:cNvSpPr txBox="1"/>
            <p:nvPr/>
          </p:nvSpPr>
          <p:spPr>
            <a:xfrm>
              <a:off x="1201453" y="3927242"/>
              <a:ext cx="1554480" cy="5163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Collate</a:t>
              </a:r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4387A261-371B-2120-42B2-6AC6334A463E}"/>
                </a:ext>
              </a:extLst>
            </p:cNvPr>
            <p:cNvSpPr txBox="1"/>
            <p:nvPr/>
          </p:nvSpPr>
          <p:spPr>
            <a:xfrm>
              <a:off x="1201453" y="4441120"/>
              <a:ext cx="1554480" cy="129096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Collate and analyse your feedback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F99E50-3FC5-3666-196A-860781669345}"/>
              </a:ext>
            </a:extLst>
          </p:cNvPr>
          <p:cNvGrpSpPr/>
          <p:nvPr/>
        </p:nvGrpSpPr>
        <p:grpSpPr>
          <a:xfrm>
            <a:off x="1919536" y="4147869"/>
            <a:ext cx="1647824" cy="1844865"/>
            <a:chOff x="2909640" y="3927244"/>
            <a:chExt cx="1554480" cy="2579422"/>
          </a:xfrm>
        </p:grpSpPr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6F03D955-D3A7-A296-4B40-6088A3D1D166}"/>
                </a:ext>
              </a:extLst>
            </p:cNvPr>
            <p:cNvSpPr txBox="1"/>
            <p:nvPr/>
          </p:nvSpPr>
          <p:spPr>
            <a:xfrm>
              <a:off x="2909640" y="3927244"/>
              <a:ext cx="1554480" cy="5163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Consider</a:t>
              </a:r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DE8E5585-2E1D-7B05-64E1-06F25D90B78D}"/>
                </a:ext>
              </a:extLst>
            </p:cNvPr>
            <p:cNvSpPr txBox="1"/>
            <p:nvPr/>
          </p:nvSpPr>
          <p:spPr>
            <a:xfrm>
              <a:off x="2909640" y="4441121"/>
              <a:ext cx="1554480" cy="206554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Consider feedback from other forms of engagement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71CC8A-5CBB-231D-F9B1-868D8B4C11B5}"/>
              </a:ext>
            </a:extLst>
          </p:cNvPr>
          <p:cNvGrpSpPr/>
          <p:nvPr/>
        </p:nvGrpSpPr>
        <p:grpSpPr>
          <a:xfrm>
            <a:off x="3728097" y="4114868"/>
            <a:ext cx="1647823" cy="1906420"/>
            <a:chOff x="4700054" y="3884210"/>
            <a:chExt cx="1554481" cy="2665489"/>
          </a:xfrm>
        </p:grpSpPr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55D15EA4-ECE2-D3D4-1968-2CFE15C16A46}"/>
                </a:ext>
              </a:extLst>
            </p:cNvPr>
            <p:cNvSpPr txBox="1"/>
            <p:nvPr/>
          </p:nvSpPr>
          <p:spPr>
            <a:xfrm>
              <a:off x="4700054" y="3884210"/>
              <a:ext cx="1554480" cy="55941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Advise</a:t>
              </a:r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472CAD0D-9658-AA13-188B-A4E87BD92B4F}"/>
                </a:ext>
              </a:extLst>
            </p:cNvPr>
            <p:cNvSpPr txBox="1"/>
            <p:nvPr/>
          </p:nvSpPr>
          <p:spPr>
            <a:xfrm>
              <a:off x="4700055" y="4441120"/>
              <a:ext cx="1554480" cy="21085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2000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Provide</a:t>
              </a:r>
              <a:r>
                <a:rPr lang="en-NZ" sz="2000" dirty="0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advice to the Minister</a:t>
              </a:r>
            </a:p>
            <a:p>
              <a:pPr algn="ctr"/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CF446E-0591-5EBA-3CDF-CFEA911320CE}"/>
              </a:ext>
            </a:extLst>
          </p:cNvPr>
          <p:cNvGrpSpPr/>
          <p:nvPr/>
        </p:nvGrpSpPr>
        <p:grpSpPr>
          <a:xfrm>
            <a:off x="6069984" y="4164160"/>
            <a:ext cx="1754208" cy="1585736"/>
            <a:chOff x="6653458" y="3884210"/>
            <a:chExt cx="1554480" cy="2217119"/>
          </a:xfrm>
        </p:grpSpPr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C1DFB4FA-DD23-536F-85A9-D2F1CC4CF465}"/>
                </a:ext>
              </a:extLst>
            </p:cNvPr>
            <p:cNvSpPr txBox="1"/>
            <p:nvPr/>
          </p:nvSpPr>
          <p:spPr>
            <a:xfrm>
              <a:off x="6653458" y="3884210"/>
              <a:ext cx="1554480" cy="55941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Publish</a:t>
              </a:r>
            </a:p>
          </p:txBody>
        </p: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251DF43A-65FC-2F18-250B-A591556FF388}"/>
                </a:ext>
              </a:extLst>
            </p:cNvPr>
            <p:cNvSpPr txBox="1"/>
            <p:nvPr/>
          </p:nvSpPr>
          <p:spPr>
            <a:xfrm>
              <a:off x="6653458" y="4423073"/>
              <a:ext cx="1554480" cy="167825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NZ" sz="2000" dirty="0">
                  <a:solidFill>
                    <a:srgbClr val="121F6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Publish an engagement summary</a:t>
              </a:r>
            </a:p>
            <a:p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BD0B793-5D83-65E3-3C2B-B0F4F5326D61}"/>
              </a:ext>
            </a:extLst>
          </p:cNvPr>
          <p:cNvSpPr txBox="1"/>
          <p:nvPr/>
        </p:nvSpPr>
        <p:spPr>
          <a:xfrm>
            <a:off x="9900344" y="2095957"/>
            <a:ext cx="1956296" cy="2269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NZ" sz="2000" kern="100" dirty="0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NZ" sz="2000" kern="100" dirty="0">
                <a:solidFill>
                  <a:srgbClr val="121F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inalise the draft Action Plan, with a proposed launch date of 2026.</a:t>
            </a:r>
            <a:endParaRPr lang="en-NZ" sz="2000" kern="100" dirty="0">
              <a:solidFill>
                <a:srgbClr val="121F6B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Speech outline">
            <a:extLst>
              <a:ext uri="{FF2B5EF4-FFF2-40B4-BE49-F238E27FC236}">
                <a16:creationId xmlns:a16="http://schemas.microsoft.com/office/drawing/2014/main" id="{CB617CB2-CD8F-1BFC-67CC-57B27674E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6104" y="2763176"/>
            <a:ext cx="1027628" cy="1027628"/>
          </a:xfrm>
          <a:prstGeom prst="rect">
            <a:avLst/>
          </a:prstGeom>
        </p:spPr>
      </p:pic>
      <p:pic>
        <p:nvPicPr>
          <p:cNvPr id="35" name="Graphic 34" descr="Document with solid fill">
            <a:extLst>
              <a:ext uri="{FF2B5EF4-FFF2-40B4-BE49-F238E27FC236}">
                <a16:creationId xmlns:a16="http://schemas.microsoft.com/office/drawing/2014/main" id="{FDAFD905-337D-A292-F3EF-E782AF398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83977" y="2854699"/>
            <a:ext cx="872001" cy="8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4C081-083E-9EC1-6D65-4AC2E2DC3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1ACA-FA45-36E9-6372-96FE0919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2355707"/>
            <a:ext cx="5184576" cy="1969803"/>
          </a:xfrm>
        </p:spPr>
        <p:txBody>
          <a:bodyPr/>
          <a:lstStyle/>
          <a:p>
            <a:r>
              <a:rPr lang="en-US" sz="5400" dirty="0"/>
              <a:t>Thank you for your time</a:t>
            </a:r>
          </a:p>
        </p:txBody>
      </p:sp>
      <p:pic>
        <p:nvPicPr>
          <p:cNvPr id="3" name="Graphic 2" descr="Home1 with solid fill">
            <a:extLst>
              <a:ext uri="{FF2B5EF4-FFF2-40B4-BE49-F238E27FC236}">
                <a16:creationId xmlns:a16="http://schemas.microsoft.com/office/drawing/2014/main" id="{7E8A2CB0-1625-4ABF-3886-03528B3A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464" y="2525310"/>
            <a:ext cx="1800200" cy="1800200"/>
          </a:xfrm>
          <a:prstGeom prst="rect">
            <a:avLst/>
          </a:prstGeom>
        </p:spPr>
      </p:pic>
      <p:pic>
        <p:nvPicPr>
          <p:cNvPr id="4" name="Graphic 3" descr="Home1 with solid fill">
            <a:extLst>
              <a:ext uri="{FF2B5EF4-FFF2-40B4-BE49-F238E27FC236}">
                <a16:creationId xmlns:a16="http://schemas.microsoft.com/office/drawing/2014/main" id="{78AF1BDA-1B45-C30A-3690-64A40021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328" y="252531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DA385-BDAF-C4E6-B054-30B4897C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404664"/>
            <a:ext cx="7488832" cy="746013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21F6B"/>
                </a:solidFill>
              </a:rPr>
              <a:t>Introduction</a:t>
            </a:r>
            <a:endParaRPr lang="en-US" dirty="0">
              <a:solidFill>
                <a:srgbClr val="121F6B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3EE44B-CFAD-CC06-EF88-61DD1FBC432D}"/>
              </a:ext>
            </a:extLst>
          </p:cNvPr>
          <p:cNvSpPr txBox="1"/>
          <p:nvPr/>
        </p:nvSpPr>
        <p:spPr>
          <a:xfrm>
            <a:off x="750934" y="3123664"/>
            <a:ext cx="6065146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draft was developed through engagement with government agencies, the NZ Carers Alliance (the Carers Alliance), and the Carers’ Strategy Advisory Group.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86C16F-BCA5-4B88-6E0E-3FF96C90A0DA}"/>
              </a:ext>
            </a:extLst>
          </p:cNvPr>
          <p:cNvSpPr txBox="1"/>
          <p:nvPr/>
        </p:nvSpPr>
        <p:spPr>
          <a:xfrm>
            <a:off x="726402" y="4376663"/>
            <a:ext cx="5657630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structure of the new Action 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Ambitious outcomes intended to make a difference for carers over the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“rolling” Action Plan, which is flexible and outlines key actions that can be updated over time.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496A7-9103-F2D9-D024-4EF4211DFD35}"/>
              </a:ext>
            </a:extLst>
          </p:cNvPr>
          <p:cNvSpPr txBox="1"/>
          <p:nvPr/>
        </p:nvSpPr>
        <p:spPr>
          <a:xfrm>
            <a:off x="695400" y="1870665"/>
            <a:ext cx="6336704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MSD</a:t>
            </a:r>
            <a:r>
              <a:rPr lang="en-US" sz="1600" b="1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noProof="1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seeking feedback on the draft Carers’ Strategy Action Plan, which sets out government actions to support family, whānau, aiga, or individual carers.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718A2F-5683-10D9-B725-304CFEF6E1B8}"/>
              </a:ext>
            </a:extLst>
          </p:cNvPr>
          <p:cNvSpPr/>
          <p:nvPr/>
        </p:nvSpPr>
        <p:spPr>
          <a:xfrm>
            <a:off x="7248128" y="1577987"/>
            <a:ext cx="4104456" cy="39992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000" dirty="0"/>
              <a:t>New Zealand Aotearoa, is a society that values individuals, families, whānau, or aiga who support others who need help with their everyday living.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66F5D-98E8-BCD9-A5F6-B023B62323D2}"/>
              </a:ext>
            </a:extLst>
          </p:cNvPr>
          <p:cNvSpPr txBox="1"/>
          <p:nvPr/>
        </p:nvSpPr>
        <p:spPr>
          <a:xfrm>
            <a:off x="7247579" y="2609324"/>
            <a:ext cx="4182073" cy="3370386"/>
          </a:xfrm>
          <a:prstGeom prst="rect">
            <a:avLst/>
          </a:prstGeom>
          <a:noFill/>
        </p:spPr>
        <p:txBody>
          <a:bodyPr wrap="square" lIns="0" rIns="0" rtlCol="0" anchor="b">
            <a:prstTxWarp prst="textArchDown">
              <a:avLst>
                <a:gd name="adj" fmla="val 2665538"/>
              </a:avLst>
            </a:prstTxWarp>
            <a:spAutoFit/>
          </a:bodyPr>
          <a:lstStyle/>
          <a:p>
            <a:r>
              <a:rPr lang="en-NZ" sz="2800" dirty="0"/>
              <a:t>Carers’ Strategy Vision</a:t>
            </a:r>
            <a:endParaRPr lang="en-US" sz="2400" b="1" noProof="1">
              <a:solidFill>
                <a:srgbClr val="121F6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8E95F-1367-30E1-802F-2C84F036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688883"/>
            <a:ext cx="7488832" cy="746013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21F6B"/>
                </a:solidFill>
              </a:rPr>
              <a:t>Who are carers?</a:t>
            </a:r>
            <a:endParaRPr lang="en-US" dirty="0">
              <a:solidFill>
                <a:srgbClr val="121F6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06792-E72C-43B7-4EB5-26B1FC083BCA}"/>
              </a:ext>
            </a:extLst>
          </p:cNvPr>
          <p:cNvSpPr txBox="1"/>
          <p:nvPr/>
        </p:nvSpPr>
        <p:spPr>
          <a:xfrm>
            <a:off x="5015880" y="1772816"/>
            <a:ext cx="6408712" cy="450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kern="100" dirty="0">
                <a:solidFill>
                  <a:srgbClr val="121F6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purposes of the Carers’ Strategy Action Plan</a:t>
            </a:r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NZ" kern="100" dirty="0">
              <a:solidFill>
                <a:srgbClr val="121F6B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NZ" sz="800" kern="100" dirty="0">
              <a:solidFill>
                <a:srgbClr val="121F6B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kern="100" dirty="0">
                <a:solidFill>
                  <a:srgbClr val="121F6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Carers are family, whānau, aiga, and individuals, who provide care for someone close to them who needs additional assistance with their everyday living because of a disability, health condition, illness, or injury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kern="100" dirty="0">
                <a:solidFill>
                  <a:srgbClr val="121F6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using the term ‘carer’ in line with the New Zealand Carers’ Strategy and international examples.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kern="100" dirty="0">
                <a:solidFill>
                  <a:srgbClr val="121F6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 such as ‘supporter’ or ‘</a:t>
            </a:r>
            <a:r>
              <a:rPr lang="en-NZ" kern="100" dirty="0" err="1">
                <a:solidFill>
                  <a:srgbClr val="121F6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manaakitanga</a:t>
            </a:r>
            <a:r>
              <a:rPr lang="en-NZ" kern="100" dirty="0">
                <a:solidFill>
                  <a:srgbClr val="121F6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may better describe how people see caring as a natural part of what they do for the people they love.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359EA9-5B5D-FC8A-7425-B525342A27E3}"/>
              </a:ext>
            </a:extLst>
          </p:cNvPr>
          <p:cNvSpPr/>
          <p:nvPr/>
        </p:nvSpPr>
        <p:spPr>
          <a:xfrm>
            <a:off x="623392" y="1982447"/>
            <a:ext cx="3888432" cy="355815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821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11D01DD-7E9E-8BA9-E30C-E8E733544905}"/>
              </a:ext>
            </a:extLst>
          </p:cNvPr>
          <p:cNvSpPr txBox="1"/>
          <p:nvPr/>
        </p:nvSpPr>
        <p:spPr>
          <a:xfrm>
            <a:off x="767408" y="2064610"/>
            <a:ext cx="10177658" cy="3026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NZ" sz="1050" kern="100" dirty="0">
              <a:solidFill>
                <a:srgbClr val="121F6B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latin typeface="Verdana" panose="020B0604030504040204" pitchFamily="34" charset="0"/>
                <a:ea typeface="Verdana" panose="020B0604030504040204" pitchFamily="34" charset="0"/>
              </a:rPr>
              <a:t>A rolling Action Plan means that the Action Plan has no set end date.</a:t>
            </a:r>
          </a:p>
          <a:p>
            <a:endParaRPr lang="en-N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NZ" sz="2000" dirty="0">
                <a:latin typeface="Verdana" panose="020B0604030504040204" pitchFamily="34" charset="0"/>
                <a:ea typeface="Verdana" panose="020B0604030504040204" pitchFamily="34" charset="0"/>
              </a:rPr>
              <a:t>Actions will be updated as needed.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NZ" sz="2000" kern="100" dirty="0">
              <a:solidFill>
                <a:srgbClr val="121F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sz="2800" b="1" kern="100" dirty="0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1: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NZ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think about the change to a “rolling” Action Plan to improve outcomes for carers over the short- and long-term?  </a:t>
            </a:r>
            <a:endParaRPr lang="en-NZ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6CC3C03-9132-3834-71FA-1008294A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1124744"/>
            <a:ext cx="7488832" cy="74601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</a:rPr>
              <a:t>A Rolling Action Plan</a:t>
            </a:r>
          </a:p>
        </p:txBody>
      </p:sp>
    </p:spTree>
    <p:extLst>
      <p:ext uri="{BB962C8B-B14F-4D97-AF65-F5344CB8AC3E}">
        <p14:creationId xmlns:p14="http://schemas.microsoft.com/office/powerpoint/2010/main" val="16449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BAABF-8F68-A209-C073-A01EB17C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278254C5-62F1-9EAB-1A18-513A54D61595}"/>
              </a:ext>
            </a:extLst>
          </p:cNvPr>
          <p:cNvSpPr txBox="1"/>
          <p:nvPr/>
        </p:nvSpPr>
        <p:spPr>
          <a:xfrm>
            <a:off x="695400" y="1772816"/>
            <a:ext cx="11233248" cy="2644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Action Plan’s 3 priority areas: </a:t>
            </a:r>
          </a:p>
          <a:p>
            <a:pPr marL="800100" lvl="1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Recognition and Appreciation</a:t>
            </a:r>
          </a:p>
          <a:p>
            <a:pPr marL="800100" lvl="1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Wellbeing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Security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67B49418-DB70-B73B-5390-FDC8D180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50" y="764704"/>
            <a:ext cx="4500500" cy="74601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</a:rPr>
              <a:t>Priority areas</a:t>
            </a:r>
          </a:p>
        </p:txBody>
      </p:sp>
    </p:spTree>
    <p:extLst>
      <p:ext uri="{BB962C8B-B14F-4D97-AF65-F5344CB8AC3E}">
        <p14:creationId xmlns:p14="http://schemas.microsoft.com/office/powerpoint/2010/main" val="88070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107D-EC69-EE06-6DB7-1A69F718C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392CDF06-E578-93D4-F269-4C61DA7997AF}"/>
              </a:ext>
            </a:extLst>
          </p:cNvPr>
          <p:cNvSpPr txBox="1"/>
          <p:nvPr/>
        </p:nvSpPr>
        <p:spPr>
          <a:xfrm>
            <a:off x="551384" y="1772816"/>
            <a:ext cx="11089232" cy="376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sz="2000" b="1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Outcome:</a:t>
            </a: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Carers are valued and the support they require is recognised and protected.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NZ" sz="2000" b="1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sz="2000" b="1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deliverables: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 a national Carers’ Appreciation Day.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how cultural safety can be better integrated into the delivery and promotion of existing services for carers.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targeted approaches for improving service access and navigation for carers.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D100588-CC08-B27B-414B-805FBBF3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755026"/>
            <a:ext cx="10657184" cy="74601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</a:rPr>
              <a:t>Recognition and Appreciation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DC7DE-5A62-7367-D419-0F04113A2A54}"/>
              </a:ext>
            </a:extLst>
          </p:cNvPr>
          <p:cNvSpPr txBox="1"/>
          <p:nvPr/>
        </p:nvSpPr>
        <p:spPr>
          <a:xfrm>
            <a:off x="521538" y="5882567"/>
            <a:ext cx="10801200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Q2: What would make these immediate first steps real for you?</a:t>
            </a:r>
            <a:endParaRPr lang="en-NZ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6A2DE-4C06-1E6A-D35D-02BEA320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6F964D33-FBCE-649F-EC83-F39FB8230FB8}"/>
              </a:ext>
            </a:extLst>
          </p:cNvPr>
          <p:cNvSpPr txBox="1"/>
          <p:nvPr/>
        </p:nvSpPr>
        <p:spPr>
          <a:xfrm>
            <a:off x="695400" y="1654733"/>
            <a:ext cx="11089232" cy="413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2000" b="1" kern="100" dirty="0">
                <a:latin typeface="Verdana" panose="020B0604030504040204" pitchFamily="34" charset="0"/>
                <a:ea typeface="Verdana" panose="020B0604030504040204" pitchFamily="34" charset="0"/>
              </a:rPr>
              <a:t>Outcome:</a:t>
            </a: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</a:rPr>
              <a:t> Health and wellbeing outcomes are equitable between carers and non-carers.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NZ" sz="1200" b="1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2000" b="1" kern="100" dirty="0">
                <a:latin typeface="Verdana" panose="020B0604030504040204" pitchFamily="34" charset="0"/>
                <a:ea typeface="Verdana" panose="020B0604030504040204" pitchFamily="34" charset="0"/>
              </a:rPr>
              <a:t>Immediate deliverables: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</a:rPr>
              <a:t>promote the availability, diversity, flexibility and importance of respite and break options for carers, and what these mean for carers.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</a:rPr>
              <a:t>establish a national picture and assess current levels of available respite services and options.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</a:rPr>
              <a:t>expand community pathways to better support frontline professionals to refer carers to appropriate supports and networks.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CB011C24-F221-BA29-BDC4-298611D8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912005"/>
            <a:ext cx="8640960" cy="74601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</a:rPr>
              <a:t>Health and Wellbeing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C5FCC-9A95-6206-063F-7936EEA3A36E}"/>
              </a:ext>
            </a:extLst>
          </p:cNvPr>
          <p:cNvSpPr txBox="1"/>
          <p:nvPr/>
        </p:nvSpPr>
        <p:spPr>
          <a:xfrm>
            <a:off x="623392" y="5877272"/>
            <a:ext cx="10801200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Q3: What would make these immediate first steps real for you?</a:t>
            </a:r>
            <a:endParaRPr lang="en-NZ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8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0A274-19B7-994D-B144-53884E15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25EBCCCE-473D-7229-DF1F-1E17323745D0}"/>
              </a:ext>
            </a:extLst>
          </p:cNvPr>
          <p:cNvSpPr txBox="1"/>
          <p:nvPr/>
        </p:nvSpPr>
        <p:spPr>
          <a:xfrm>
            <a:off x="479376" y="1602446"/>
            <a:ext cx="11089232" cy="4054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2000" b="1" kern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Outcome: </a:t>
            </a:r>
            <a:r>
              <a:rPr lang="en-NZ" sz="2000" kern="100" dirty="0">
                <a:latin typeface="Verdana" panose="020B0604030504040204" pitchFamily="34" charset="0"/>
                <a:ea typeface="Verdana" panose="020B0604030504040204" pitchFamily="34" charset="0"/>
              </a:rPr>
              <a:t>More responsive financial supports and improved educational and employment pathways to enable carers to meet their needs and plan for the future.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NZ" sz="2000" b="1" kern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2000" b="1" kern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Immediate deliverables:</a:t>
            </a:r>
            <a:endParaRPr lang="en-NZ" sz="2000" kern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NZ" sz="2000" kern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 picture of available financial assistance, focusing on levels of support and coverage and analysis on any gaps and inconsistencies. 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kern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 out the potential pathways available to different carers, family, whānau, and aiga.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kern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 understanding of the supports provided by employers to carers to inform potential government actions.</a:t>
            </a:r>
            <a:endParaRPr lang="en-NZ" sz="200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BA9754B7-6007-27C5-14B5-D1795063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856433"/>
            <a:ext cx="7236804" cy="74601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</a:rPr>
              <a:t>Financial Security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C2644-D679-713D-C727-02F6C2E8EFC3}"/>
              </a:ext>
            </a:extLst>
          </p:cNvPr>
          <p:cNvSpPr txBox="1"/>
          <p:nvPr/>
        </p:nvSpPr>
        <p:spPr>
          <a:xfrm>
            <a:off x="479376" y="5949280"/>
            <a:ext cx="10801200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Q4: What would make these immediate first steps real for you?</a:t>
            </a:r>
            <a:endParaRPr lang="en-NZ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4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6C10-B389-85D4-BA4D-1D29C677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BE0F51A-B97F-6DA2-A3CE-64B139AECAA9}"/>
              </a:ext>
            </a:extLst>
          </p:cNvPr>
          <p:cNvSpPr txBox="1"/>
          <p:nvPr/>
        </p:nvSpPr>
        <p:spPr>
          <a:xfrm>
            <a:off x="947428" y="1988840"/>
            <a:ext cx="10297144" cy="2566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actions are intended to form the basis for future actions.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kern="100" dirty="0">
                <a:solidFill>
                  <a:srgbClr val="121F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 5: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should we consider as we review and form future actions?</a:t>
            </a:r>
            <a:endParaRPr lang="en-NZ" sz="24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FD0D07D1-B62A-B1D6-7409-721E6492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052736"/>
            <a:ext cx="9505056" cy="746013"/>
          </a:xfrm>
        </p:spPr>
        <p:txBody>
          <a:bodyPr/>
          <a:lstStyle/>
          <a:p>
            <a:pPr algn="ctr"/>
            <a:r>
              <a:rPr lang="en-NZ" kern="100" dirty="0">
                <a:solidFill>
                  <a:srgbClr val="121F6B"/>
                </a:solidFill>
                <a:latin typeface="Verdana" panose="020B0604030504040204" pitchFamily="34" charset="0"/>
              </a:rPr>
              <a:t>Reviewing the Action Plan</a:t>
            </a:r>
            <a:endParaRPr lang="en-US" dirty="0">
              <a:solidFill>
                <a:srgbClr val="121F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2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D PowerPoint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688"/>
      </a:accent1>
      <a:accent2>
        <a:srgbClr val="DF3A24"/>
      </a:accent2>
      <a:accent3>
        <a:srgbClr val="008296"/>
      </a:accent3>
      <a:accent4>
        <a:srgbClr val="7F366A"/>
      </a:accent4>
      <a:accent5>
        <a:srgbClr val="3C691E"/>
      </a:accent5>
      <a:accent6>
        <a:srgbClr val="005B6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C5CE64331C564BA5A28BB504EBA255" ma:contentTypeVersion="19" ma:contentTypeDescription="Create a new document." ma:contentTypeScope="" ma:versionID="45935f2c68176b6d2bced70d72dfa598">
  <xsd:schema xmlns:xsd="http://www.w3.org/2001/XMLSchema" xmlns:xs="http://www.w3.org/2001/XMLSchema" xmlns:p="http://schemas.microsoft.com/office/2006/metadata/properties" xmlns:ns2="6713e376-601d-4288-8dfc-c3e3f6656712" xmlns:ns3="d33c2846-4258-4297-bef5-c7670d8fd22f" targetNamespace="http://schemas.microsoft.com/office/2006/metadata/properties" ma:root="true" ma:fieldsID="146213bb9732c63b2f03f3db75dc3f99" ns2:_="" ns3:_="">
    <xsd:import namespace="6713e376-601d-4288-8dfc-c3e3f6656712"/>
    <xsd:import namespace="d33c2846-4258-4297-bef5-c7670d8fd2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3e376-601d-4288-8dfc-c3e3f66567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2b2e07-fd1b-4c21-b31a-374c397fca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c2846-4258-4297-bef5-c7670d8fd2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a68c76-1bae-45f0-b558-9d405065e35e}" ma:internalName="TaxCatchAll" ma:showField="CatchAllData" ma:web="d33c2846-4258-4297-bef5-c7670d8fd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3c2846-4258-4297-bef5-c7670d8fd22f" xsi:nil="true"/>
    <lcf76f155ced4ddcb4097134ff3c332f xmlns="6713e376-601d-4288-8dfc-c3e3f66567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7B51F8-9FDB-42FB-9CB3-8BB9943D0061}"/>
</file>

<file path=customXml/itemProps2.xml><?xml version="1.0" encoding="utf-8"?>
<ds:datastoreItem xmlns:ds="http://schemas.openxmlformats.org/officeDocument/2006/customXml" ds:itemID="{E068942F-70B9-4F97-89DD-65D502037C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2B4B7-D623-4FA9-8D75-D949593886F0}">
  <ds:schemaRefs>
    <ds:schemaRef ds:uri="http://schemas.microsoft.com/office/2006/metadata/properties"/>
    <ds:schemaRef ds:uri="http://schemas.microsoft.com/office/infopath/2007/PartnerControls"/>
    <ds:schemaRef ds:uri="5d68682d-8c97-4e8e-9e5e-eed78ed5c8a3"/>
    <ds:schemaRef ds:uri="d33c2846-4258-4297-bef5-c7670d8fd2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15039</TotalTime>
  <Words>751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Verdana</vt:lpstr>
      <vt:lpstr>Verdana Pro SemiBold</vt:lpstr>
      <vt:lpstr>Office Theme</vt:lpstr>
      <vt:lpstr>Draft Carers’ Strategy Action Plan Engagement</vt:lpstr>
      <vt:lpstr>Introduction</vt:lpstr>
      <vt:lpstr>Who are carers?</vt:lpstr>
      <vt:lpstr>A Rolling Action Plan</vt:lpstr>
      <vt:lpstr>Priority areas</vt:lpstr>
      <vt:lpstr>Recognition and Appreciation</vt:lpstr>
      <vt:lpstr>Health and Wellbeing</vt:lpstr>
      <vt:lpstr>Financial Security</vt:lpstr>
      <vt:lpstr>Reviewing the Action Plan</vt:lpstr>
      <vt:lpstr>Ways to have your say</vt:lpstr>
      <vt:lpstr>What’s next?</vt:lpstr>
      <vt:lpstr>Thank you for your time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MSD Unity Pattern PowerPoint Template</dc:title>
  <dc:creator>Michelle D'Souza</dc:creator>
  <cp:keywords>PowerPoint Template, Unity pattern</cp:keywords>
  <cp:lastModifiedBy>Nicky Mayne</cp:lastModifiedBy>
  <cp:revision>564</cp:revision>
  <cp:lastPrinted>2019-04-02T21:31:29Z</cp:lastPrinted>
  <dcterms:created xsi:type="dcterms:W3CDTF">2019-01-07T02:20:51Z</dcterms:created>
  <dcterms:modified xsi:type="dcterms:W3CDTF">2026-01-21T01:29:31Z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0x01010052C5CE64331C564BA5A28BB504EBA255</vt:lpwstr>
  </property>
  <property fmtid="{D5CDD505-2E9C-101B-9397-08002B2CF9AE}" pid="12" name="MediaServiceImageTags">
    <vt:lpwstr/>
  </property>
</Properties>
</file>